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31"/>
  </p:notesMasterIdLst>
  <p:sldIdLst>
    <p:sldId id="257" r:id="rId5"/>
    <p:sldId id="258" r:id="rId6"/>
    <p:sldId id="259" r:id="rId7"/>
    <p:sldId id="260" r:id="rId8"/>
    <p:sldId id="261" r:id="rId9"/>
    <p:sldId id="276" r:id="rId10"/>
    <p:sldId id="262" r:id="rId11"/>
    <p:sldId id="263" r:id="rId12"/>
    <p:sldId id="265" r:id="rId13"/>
    <p:sldId id="273" r:id="rId14"/>
    <p:sldId id="264" r:id="rId15"/>
    <p:sldId id="279" r:id="rId16"/>
    <p:sldId id="281" r:id="rId17"/>
    <p:sldId id="282" r:id="rId18"/>
    <p:sldId id="268" r:id="rId19"/>
    <p:sldId id="283" r:id="rId20"/>
    <p:sldId id="275" r:id="rId21"/>
    <p:sldId id="269" r:id="rId22"/>
    <p:sldId id="280" r:id="rId23"/>
    <p:sldId id="270" r:id="rId24"/>
    <p:sldId id="274" r:id="rId25"/>
    <p:sldId id="272" r:id="rId26"/>
    <p:sldId id="277" r:id="rId27"/>
    <p:sldId id="278" r:id="rId28"/>
    <p:sldId id="271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3979" autoAdjust="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EA8C5-ABF2-42AA-B330-B0E3E17DB5A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64959-0BBB-43F8-A4E9-D137751A1479}">
      <dgm:prSet phldrT="[Text]" custT="1"/>
      <dgm:spPr/>
      <dgm:t>
        <a:bodyPr/>
        <a:lstStyle/>
        <a:p>
          <a:r>
            <a:rPr lang="en-US" sz="2000" baseline="0" dirty="0" smtClean="0"/>
            <a:t>Zoospores are released in water. </a:t>
          </a:r>
        </a:p>
        <a:p>
          <a:r>
            <a:rPr lang="en-US" sz="2000" baseline="0" dirty="0" smtClean="0"/>
            <a:t>The </a:t>
          </a:r>
          <a:r>
            <a:rPr lang="en-GB" altLang="en-US" sz="2000" dirty="0" smtClean="0"/>
            <a:t>Zoospores are produced and released from a mature zoosporangium (or thallus) </a:t>
          </a:r>
          <a:r>
            <a:rPr lang="en-AU" altLang="en-US" sz="2000" dirty="0" smtClean="0"/>
            <a:t>discharge tube.</a:t>
          </a:r>
          <a:endParaRPr lang="en-US" sz="2000" dirty="0"/>
        </a:p>
      </dgm:t>
    </dgm:pt>
    <dgm:pt modelId="{AE461103-2B9B-4537-9BB9-593350F74B13}" type="parTrans" cxnId="{7F4A30F2-D02B-4F0B-A1EB-5B9FF150B613}">
      <dgm:prSet/>
      <dgm:spPr/>
      <dgm:t>
        <a:bodyPr/>
        <a:lstStyle/>
        <a:p>
          <a:endParaRPr lang="en-US" sz="2000"/>
        </a:p>
      </dgm:t>
    </dgm:pt>
    <dgm:pt modelId="{4E84A04C-FC59-4AC2-8D41-A783B04051F7}" type="sibTrans" cxnId="{7F4A30F2-D02B-4F0B-A1EB-5B9FF150B613}">
      <dgm:prSet/>
      <dgm:spPr/>
      <dgm:t>
        <a:bodyPr/>
        <a:lstStyle/>
        <a:p>
          <a:endParaRPr lang="en-US" sz="2000"/>
        </a:p>
      </dgm:t>
    </dgm:pt>
    <dgm:pt modelId="{A49BF09D-E8EA-4AD0-A329-C74228B5E07E}">
      <dgm:prSet phldrT="[Text]" custT="1"/>
      <dgm:spPr/>
      <dgm:t>
        <a:bodyPr/>
        <a:lstStyle/>
        <a:p>
          <a:r>
            <a:rPr lang="en-GB" altLang="en-US" sz="2000" dirty="0" smtClean="0"/>
            <a:t>Zoospores ‘swim’ a short distance or are </a:t>
          </a:r>
          <a:r>
            <a:rPr lang="en-AU" altLang="en-US" sz="2000" dirty="0" smtClean="0"/>
            <a:t>carried by water currents.</a:t>
          </a:r>
          <a:endParaRPr lang="en-US" sz="2000" dirty="0" smtClean="0"/>
        </a:p>
      </dgm:t>
    </dgm:pt>
    <dgm:pt modelId="{DC4E48CD-BEC4-4FD3-88D2-165958547682}" type="parTrans" cxnId="{ABEFEF80-357D-4776-A971-B3AC5257FE98}">
      <dgm:prSet/>
      <dgm:spPr/>
      <dgm:t>
        <a:bodyPr/>
        <a:lstStyle/>
        <a:p>
          <a:endParaRPr lang="en-US" sz="2000"/>
        </a:p>
      </dgm:t>
    </dgm:pt>
    <dgm:pt modelId="{B99339EE-4C6A-4EE0-ABC6-E6C149B8009A}" type="sibTrans" cxnId="{ABEFEF80-357D-4776-A971-B3AC5257FE98}">
      <dgm:prSet/>
      <dgm:spPr/>
      <dgm:t>
        <a:bodyPr/>
        <a:lstStyle/>
        <a:p>
          <a:endParaRPr lang="en-US" sz="2000"/>
        </a:p>
      </dgm:t>
    </dgm:pt>
    <dgm:pt modelId="{57E53AA2-8DEC-4D4C-9AC6-ABDF70D3B239}">
      <dgm:prSet phldrT="[Text]" custT="1"/>
      <dgm:spPr/>
      <dgm:t>
        <a:bodyPr/>
        <a:lstStyle/>
        <a:p>
          <a:r>
            <a:rPr lang="en-GB" altLang="en-US" sz="2000" dirty="0" smtClean="0"/>
            <a:t>A new thallus develops discharge tubes that grow toward the skin surface</a:t>
          </a:r>
          <a:endParaRPr lang="en-AU" altLang="en-US" sz="2000" dirty="0" smtClean="0"/>
        </a:p>
        <a:p>
          <a:r>
            <a:rPr lang="en-GB" altLang="en-US" sz="2000" dirty="0" smtClean="0"/>
            <a:t>The thallus matures into a zoosporangium and zoospores are </a:t>
          </a:r>
          <a:r>
            <a:rPr lang="en-AU" altLang="en-US" sz="2000" dirty="0" smtClean="0"/>
            <a:t>produced via asexual reproduction - mitotic division </a:t>
          </a:r>
          <a:endParaRPr lang="en-US" sz="2000" dirty="0"/>
        </a:p>
      </dgm:t>
    </dgm:pt>
    <dgm:pt modelId="{AC906489-996B-4A44-B4FC-07CA66A35B20}" type="parTrans" cxnId="{7E26D0ED-C37D-41BE-8119-859793302D75}">
      <dgm:prSet/>
      <dgm:spPr/>
      <dgm:t>
        <a:bodyPr/>
        <a:lstStyle/>
        <a:p>
          <a:endParaRPr lang="en-US" sz="2000"/>
        </a:p>
      </dgm:t>
    </dgm:pt>
    <dgm:pt modelId="{3D138862-928C-49BD-A4AD-C362E5B2AC56}" type="sibTrans" cxnId="{7E26D0ED-C37D-41BE-8119-859793302D75}">
      <dgm:prSet/>
      <dgm:spPr/>
      <dgm:t>
        <a:bodyPr/>
        <a:lstStyle/>
        <a:p>
          <a:endParaRPr lang="en-US" sz="2000"/>
        </a:p>
      </dgm:t>
    </dgm:pt>
    <dgm:pt modelId="{2C1F9104-62F0-4186-9B0F-DED466635448}">
      <dgm:prSet custT="1"/>
      <dgm:spPr/>
      <dgm:t>
        <a:bodyPr/>
        <a:lstStyle/>
        <a:p>
          <a:r>
            <a:rPr lang="en-AU" altLang="en-US" sz="2000" dirty="0" smtClean="0"/>
            <a:t>Zoospores encounter a new susceptible </a:t>
          </a:r>
          <a:r>
            <a:rPr lang="en-GB" altLang="en-US" sz="2000" dirty="0" smtClean="0"/>
            <a:t>host and attach to and penetrate a skin cell. This is the portal of entry.</a:t>
          </a:r>
        </a:p>
        <a:p>
          <a:r>
            <a:rPr lang="en-US" sz="2000" dirty="0" smtClean="0"/>
            <a:t>When zoospores come into contact with the skin of an amphibian, they penetrate the skin &amp; use the skin as a food source.</a:t>
          </a:r>
          <a:endParaRPr lang="en-US" sz="2000" dirty="0"/>
        </a:p>
      </dgm:t>
    </dgm:pt>
    <dgm:pt modelId="{7791908D-CB8D-4B80-9A71-3A2A465AE6F7}" type="parTrans" cxnId="{8C3C8E04-7389-40B1-BF1D-65E82F126CE6}">
      <dgm:prSet/>
      <dgm:spPr/>
      <dgm:t>
        <a:bodyPr/>
        <a:lstStyle/>
        <a:p>
          <a:endParaRPr lang="en-US" sz="2000"/>
        </a:p>
      </dgm:t>
    </dgm:pt>
    <dgm:pt modelId="{2A4480E2-998C-416C-AABD-D6A20AF4CE16}" type="sibTrans" cxnId="{8C3C8E04-7389-40B1-BF1D-65E82F126CE6}">
      <dgm:prSet/>
      <dgm:spPr/>
      <dgm:t>
        <a:bodyPr/>
        <a:lstStyle/>
        <a:p>
          <a:endParaRPr lang="en-US" sz="2000"/>
        </a:p>
      </dgm:t>
    </dgm:pt>
    <dgm:pt modelId="{CA93D9B0-CA1C-4A7C-89FC-F444DCD80DA6}">
      <dgm:prSet custT="1"/>
      <dgm:spPr/>
      <dgm:t>
        <a:bodyPr/>
        <a:lstStyle/>
        <a:p>
          <a:r>
            <a:rPr lang="en-US" sz="2000" dirty="0" smtClean="0"/>
            <a:t>The growth of the Thallus on the amphibian’s skin, damaging the skin</a:t>
          </a:r>
        </a:p>
        <a:p>
          <a:r>
            <a:rPr lang="en-US" sz="2000" dirty="0" smtClean="0"/>
            <a:t>The damage </a:t>
          </a:r>
          <a:r>
            <a:rPr lang="en-US" sz="2000" dirty="0" err="1" smtClean="0"/>
            <a:t>Chytridiomycosis</a:t>
          </a:r>
          <a:r>
            <a:rPr lang="en-US" sz="2000" dirty="0" smtClean="0"/>
            <a:t> causes damages the frog’s skin causing reduced respiration &amp; osmoregulation, leading to death</a:t>
          </a:r>
          <a:endParaRPr lang="en-US" sz="2000" dirty="0"/>
        </a:p>
      </dgm:t>
    </dgm:pt>
    <dgm:pt modelId="{CDB66BCC-FF6D-49A0-8823-FFE1E9D97AB2}" type="parTrans" cxnId="{330A1AA9-7570-4328-A274-E44108E36BF9}">
      <dgm:prSet/>
      <dgm:spPr/>
      <dgm:t>
        <a:bodyPr/>
        <a:lstStyle/>
        <a:p>
          <a:endParaRPr lang="en-US" sz="2000"/>
        </a:p>
      </dgm:t>
    </dgm:pt>
    <dgm:pt modelId="{91254041-EE6E-47CE-85B0-914FDC826A3F}" type="sibTrans" cxnId="{330A1AA9-7570-4328-A274-E44108E36BF9}">
      <dgm:prSet/>
      <dgm:spPr/>
      <dgm:t>
        <a:bodyPr/>
        <a:lstStyle/>
        <a:p>
          <a:endParaRPr lang="en-US" sz="2000"/>
        </a:p>
      </dgm:t>
    </dgm:pt>
    <dgm:pt modelId="{FAFDB067-50AF-4BA7-92C5-468BD8BE07F5}" type="pres">
      <dgm:prSet presAssocID="{0FBEA8C5-ABF2-42AA-B330-B0E3E17DB5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5411A-F3EE-454F-A2BB-0A023811D08C}" type="pres">
      <dgm:prSet presAssocID="{0FBEA8C5-ABF2-42AA-B330-B0E3E17DB5AD}" presName="cycle" presStyleCnt="0"/>
      <dgm:spPr/>
    </dgm:pt>
    <dgm:pt modelId="{F1AF9658-D726-4792-A693-2E632C731855}" type="pres">
      <dgm:prSet presAssocID="{CC364959-0BBB-43F8-A4E9-D137751A1479}" presName="nodeFirstNode" presStyleLbl="node1" presStyleIdx="0" presStyleCnt="5" custScaleX="153654" custScaleY="124461" custRadScaleRad="100854" custRadScaleInc="3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EA3CD-C64C-4809-8D58-65D222FB1F96}" type="pres">
      <dgm:prSet presAssocID="{4E84A04C-FC59-4AC2-8D41-A783B04051F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970B529-D6E3-4C19-A0DC-B75BE9FAA153}" type="pres">
      <dgm:prSet presAssocID="{A49BF09D-E8EA-4AD0-A329-C74228B5E07E}" presName="nodeFollowingNodes" presStyleLbl="node1" presStyleIdx="1" presStyleCnt="5" custScaleX="130277" custRadScaleRad="98518" custRadScaleInc="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0C682-3804-45C9-99F8-F77F8EE14EDA}" type="pres">
      <dgm:prSet presAssocID="{2C1F9104-62F0-4186-9B0F-DED466635448}" presName="nodeFollowingNodes" presStyleLbl="node1" presStyleIdx="2" presStyleCnt="5" custScaleX="133768" custScaleY="221274" custRadScaleRad="101538" custRadScaleInc="-13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98B95-584D-474B-85B0-34865081B57C}" type="pres">
      <dgm:prSet presAssocID="{57E53AA2-8DEC-4D4C-9AC6-ABDF70D3B239}" presName="nodeFollowingNodes" presStyleLbl="node1" presStyleIdx="3" presStyleCnt="5" custScaleX="116196" custScaleY="223741" custRadScaleRad="105845" custRadScaleInc="6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D89F4-D9B9-4343-B424-66964B91E64A}" type="pres">
      <dgm:prSet presAssocID="{CA93D9B0-CA1C-4A7C-89FC-F444DCD80DA6}" presName="nodeFollowingNodes" presStyleLbl="node1" presStyleIdx="4" presStyleCnt="5" custScaleX="171091" custScaleY="149966" custRadScaleRad="97652" custRadScaleInc="-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B978A-E90D-4031-9690-48AFD6781A00}" type="presOf" srcId="{A49BF09D-E8EA-4AD0-A329-C74228B5E07E}" destId="{3970B529-D6E3-4C19-A0DC-B75BE9FAA153}" srcOrd="0" destOrd="0" presId="urn:microsoft.com/office/officeart/2005/8/layout/cycle3"/>
    <dgm:cxn modelId="{8C3C8E04-7389-40B1-BF1D-65E82F126CE6}" srcId="{0FBEA8C5-ABF2-42AA-B330-B0E3E17DB5AD}" destId="{2C1F9104-62F0-4186-9B0F-DED466635448}" srcOrd="2" destOrd="0" parTransId="{7791908D-CB8D-4B80-9A71-3A2A465AE6F7}" sibTransId="{2A4480E2-998C-416C-AABD-D6A20AF4CE16}"/>
    <dgm:cxn modelId="{330A1AA9-7570-4328-A274-E44108E36BF9}" srcId="{0FBEA8C5-ABF2-42AA-B330-B0E3E17DB5AD}" destId="{CA93D9B0-CA1C-4A7C-89FC-F444DCD80DA6}" srcOrd="4" destOrd="0" parTransId="{CDB66BCC-FF6D-49A0-8823-FFE1E9D97AB2}" sibTransId="{91254041-EE6E-47CE-85B0-914FDC826A3F}"/>
    <dgm:cxn modelId="{ABEFEF80-357D-4776-A971-B3AC5257FE98}" srcId="{0FBEA8C5-ABF2-42AA-B330-B0E3E17DB5AD}" destId="{A49BF09D-E8EA-4AD0-A329-C74228B5E07E}" srcOrd="1" destOrd="0" parTransId="{DC4E48CD-BEC4-4FD3-88D2-165958547682}" sibTransId="{B99339EE-4C6A-4EE0-ABC6-E6C149B8009A}"/>
    <dgm:cxn modelId="{7F4A30F2-D02B-4F0B-A1EB-5B9FF150B613}" srcId="{0FBEA8C5-ABF2-42AA-B330-B0E3E17DB5AD}" destId="{CC364959-0BBB-43F8-A4E9-D137751A1479}" srcOrd="0" destOrd="0" parTransId="{AE461103-2B9B-4537-9BB9-593350F74B13}" sibTransId="{4E84A04C-FC59-4AC2-8D41-A783B04051F7}"/>
    <dgm:cxn modelId="{1257E8A2-CF22-4D70-A042-86C5A10535AA}" type="presOf" srcId="{CA93D9B0-CA1C-4A7C-89FC-F444DCD80DA6}" destId="{880D89F4-D9B9-4343-B424-66964B91E64A}" srcOrd="0" destOrd="0" presId="urn:microsoft.com/office/officeart/2005/8/layout/cycle3"/>
    <dgm:cxn modelId="{4257A0BE-82E8-44A1-95FC-B71D294A04EF}" type="presOf" srcId="{CC364959-0BBB-43F8-A4E9-D137751A1479}" destId="{F1AF9658-D726-4792-A693-2E632C731855}" srcOrd="0" destOrd="0" presId="urn:microsoft.com/office/officeart/2005/8/layout/cycle3"/>
    <dgm:cxn modelId="{9A5FBF98-F73B-49A7-AA80-2EE3EEB7128E}" type="presOf" srcId="{2C1F9104-62F0-4186-9B0F-DED466635448}" destId="{DF30C682-3804-45C9-99F8-F77F8EE14EDA}" srcOrd="0" destOrd="0" presId="urn:microsoft.com/office/officeart/2005/8/layout/cycle3"/>
    <dgm:cxn modelId="{8EE91D80-CC04-4E3F-981D-69984352827B}" type="presOf" srcId="{57E53AA2-8DEC-4D4C-9AC6-ABDF70D3B239}" destId="{F1E98B95-584D-474B-85B0-34865081B57C}" srcOrd="0" destOrd="0" presId="urn:microsoft.com/office/officeart/2005/8/layout/cycle3"/>
    <dgm:cxn modelId="{89A28494-C75D-4E5C-88A6-A6FEEF2DDDE0}" type="presOf" srcId="{4E84A04C-FC59-4AC2-8D41-A783B04051F7}" destId="{6E9EA3CD-C64C-4809-8D58-65D222FB1F96}" srcOrd="0" destOrd="0" presId="urn:microsoft.com/office/officeart/2005/8/layout/cycle3"/>
    <dgm:cxn modelId="{99E55BB9-6C47-4BF3-BCC1-899932867B9A}" type="presOf" srcId="{0FBEA8C5-ABF2-42AA-B330-B0E3E17DB5AD}" destId="{FAFDB067-50AF-4BA7-92C5-468BD8BE07F5}" srcOrd="0" destOrd="0" presId="urn:microsoft.com/office/officeart/2005/8/layout/cycle3"/>
    <dgm:cxn modelId="{7E26D0ED-C37D-41BE-8119-859793302D75}" srcId="{0FBEA8C5-ABF2-42AA-B330-B0E3E17DB5AD}" destId="{57E53AA2-8DEC-4D4C-9AC6-ABDF70D3B239}" srcOrd="3" destOrd="0" parTransId="{AC906489-996B-4A44-B4FC-07CA66A35B20}" sibTransId="{3D138862-928C-49BD-A4AD-C362E5B2AC56}"/>
    <dgm:cxn modelId="{3B8529D2-8840-44F6-92A1-708511ADF88C}" type="presParOf" srcId="{FAFDB067-50AF-4BA7-92C5-468BD8BE07F5}" destId="{6945411A-F3EE-454F-A2BB-0A023811D08C}" srcOrd="0" destOrd="0" presId="urn:microsoft.com/office/officeart/2005/8/layout/cycle3"/>
    <dgm:cxn modelId="{54997E5E-B444-4585-BE70-20B9C5E9EDDC}" type="presParOf" srcId="{6945411A-F3EE-454F-A2BB-0A023811D08C}" destId="{F1AF9658-D726-4792-A693-2E632C731855}" srcOrd="0" destOrd="0" presId="urn:microsoft.com/office/officeart/2005/8/layout/cycle3"/>
    <dgm:cxn modelId="{48634031-F61E-4771-97F0-D6A3310287B6}" type="presParOf" srcId="{6945411A-F3EE-454F-A2BB-0A023811D08C}" destId="{6E9EA3CD-C64C-4809-8D58-65D222FB1F96}" srcOrd="1" destOrd="0" presId="urn:microsoft.com/office/officeart/2005/8/layout/cycle3"/>
    <dgm:cxn modelId="{208B017B-BF67-4E93-817A-3574719713D4}" type="presParOf" srcId="{6945411A-F3EE-454F-A2BB-0A023811D08C}" destId="{3970B529-D6E3-4C19-A0DC-B75BE9FAA153}" srcOrd="2" destOrd="0" presId="urn:microsoft.com/office/officeart/2005/8/layout/cycle3"/>
    <dgm:cxn modelId="{5641F43F-DE49-429E-9313-96EE4C765917}" type="presParOf" srcId="{6945411A-F3EE-454F-A2BB-0A023811D08C}" destId="{DF30C682-3804-45C9-99F8-F77F8EE14EDA}" srcOrd="3" destOrd="0" presId="urn:microsoft.com/office/officeart/2005/8/layout/cycle3"/>
    <dgm:cxn modelId="{2DCB7A98-0A08-468D-81B4-5ED7752064D5}" type="presParOf" srcId="{6945411A-F3EE-454F-A2BB-0A023811D08C}" destId="{F1E98B95-584D-474B-85B0-34865081B57C}" srcOrd="4" destOrd="0" presId="urn:microsoft.com/office/officeart/2005/8/layout/cycle3"/>
    <dgm:cxn modelId="{81840C7D-F333-4968-B0F5-6A9EA4C20BD1}" type="presParOf" srcId="{6945411A-F3EE-454F-A2BB-0A023811D08C}" destId="{880D89F4-D9B9-4343-B424-66964B91E64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EA3CD-C64C-4809-8D58-65D222FB1F96}">
      <dsp:nvSpPr>
        <dsp:cNvPr id="0" name=""/>
        <dsp:cNvSpPr/>
      </dsp:nvSpPr>
      <dsp:spPr>
        <a:xfrm>
          <a:off x="1349120" y="-1049739"/>
          <a:ext cx="5791364" cy="5791364"/>
        </a:xfrm>
        <a:prstGeom prst="circularArrow">
          <a:avLst>
            <a:gd name="adj1" fmla="val 5544"/>
            <a:gd name="adj2" fmla="val 330680"/>
            <a:gd name="adj3" fmla="val 12335826"/>
            <a:gd name="adj4" fmla="val 1833864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F9658-D726-4792-A693-2E632C731855}">
      <dsp:nvSpPr>
        <dsp:cNvPr id="0" name=""/>
        <dsp:cNvSpPr/>
      </dsp:nvSpPr>
      <dsp:spPr>
        <a:xfrm>
          <a:off x="2160522" y="-499105"/>
          <a:ext cx="4168560" cy="1688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Zoospores are released in water.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The </a:t>
          </a:r>
          <a:r>
            <a:rPr lang="en-GB" altLang="en-US" sz="2000" kern="1200" dirty="0" smtClean="0"/>
            <a:t>Zoospores are produced and released from a mature zoosporangium (or thallus) </a:t>
          </a:r>
          <a:r>
            <a:rPr lang="en-AU" altLang="en-US" sz="2000" kern="1200" dirty="0" smtClean="0"/>
            <a:t>discharge tube.</a:t>
          </a:r>
          <a:endParaRPr lang="en-US" sz="2000" kern="1200" dirty="0"/>
        </a:p>
      </dsp:txBody>
      <dsp:txXfrm>
        <a:off x="2242937" y="-416690"/>
        <a:ext cx="4003730" cy="1523454"/>
      </dsp:txXfrm>
    </dsp:sp>
    <dsp:sp modelId="{3970B529-D6E3-4C19-A0DC-B75BE9FAA153}">
      <dsp:nvSpPr>
        <dsp:cNvPr id="0" name=""/>
        <dsp:cNvSpPr/>
      </dsp:nvSpPr>
      <dsp:spPr>
        <a:xfrm>
          <a:off x="4722203" y="1501597"/>
          <a:ext cx="3534353" cy="135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000" kern="1200" dirty="0" smtClean="0"/>
            <a:t>Zoospores ‘swim’ a short distance or are </a:t>
          </a:r>
          <a:r>
            <a:rPr lang="en-AU" altLang="en-US" sz="2000" kern="1200" dirty="0" smtClean="0"/>
            <a:t>carried by water currents.</a:t>
          </a:r>
          <a:endParaRPr lang="en-US" sz="2000" kern="1200" dirty="0" smtClean="0"/>
        </a:p>
      </dsp:txBody>
      <dsp:txXfrm>
        <a:off x="4788421" y="1567815"/>
        <a:ext cx="3401917" cy="1224040"/>
      </dsp:txXfrm>
    </dsp:sp>
    <dsp:sp modelId="{DF30C682-3804-45C9-99F8-F77F8EE14EDA}">
      <dsp:nvSpPr>
        <dsp:cNvPr id="0" name=""/>
        <dsp:cNvSpPr/>
      </dsp:nvSpPr>
      <dsp:spPr>
        <a:xfrm>
          <a:off x="4080132" y="3106023"/>
          <a:ext cx="3629063" cy="300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en-US" sz="2000" kern="1200" dirty="0" smtClean="0"/>
            <a:t>Zoospores encounter a new susceptible </a:t>
          </a:r>
          <a:r>
            <a:rPr lang="en-GB" altLang="en-US" sz="2000" kern="1200" dirty="0" smtClean="0"/>
            <a:t>host and attach to and penetrate a skin cell. This is the portal of entry.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When zoospores come into contact with the skin of an amphibian, they penetrate the skin &amp; use the skin as a food source.</a:t>
          </a:r>
          <a:endParaRPr lang="en-US" sz="2000" kern="1200" dirty="0"/>
        </a:p>
      </dsp:txBody>
      <dsp:txXfrm>
        <a:off x="4226655" y="3252546"/>
        <a:ext cx="3336017" cy="2708483"/>
      </dsp:txXfrm>
    </dsp:sp>
    <dsp:sp modelId="{F1E98B95-584D-474B-85B0-34865081B57C}">
      <dsp:nvSpPr>
        <dsp:cNvPr id="0" name=""/>
        <dsp:cNvSpPr/>
      </dsp:nvSpPr>
      <dsp:spPr>
        <a:xfrm>
          <a:off x="878827" y="3295157"/>
          <a:ext cx="3152342" cy="3034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000" kern="1200" dirty="0" smtClean="0"/>
            <a:t>A new thallus develops discharge tubes that grow toward the skin surface</a:t>
          </a:r>
          <a:endParaRPr lang="en-AU" alt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000" kern="1200" dirty="0" smtClean="0"/>
            <a:t>The thallus matures into a zoosporangium and zoospores are </a:t>
          </a:r>
          <a:r>
            <a:rPr lang="en-AU" altLang="en-US" sz="2000" kern="1200" dirty="0" smtClean="0"/>
            <a:t>produced via asexual reproduction - mitotic division </a:t>
          </a:r>
          <a:endParaRPr lang="en-US" sz="2000" kern="1200" dirty="0"/>
        </a:p>
      </dsp:txBody>
      <dsp:txXfrm>
        <a:off x="1026983" y="3443313"/>
        <a:ext cx="2856030" cy="2738682"/>
      </dsp:txXfrm>
    </dsp:sp>
    <dsp:sp modelId="{880D89F4-D9B9-4343-B424-66964B91E64A}">
      <dsp:nvSpPr>
        <dsp:cNvPr id="0" name=""/>
        <dsp:cNvSpPr/>
      </dsp:nvSpPr>
      <dsp:spPr>
        <a:xfrm>
          <a:off x="-521178" y="1217895"/>
          <a:ext cx="4641618" cy="2034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growth of the Thallus on the amphibian’s skin, damaging the skin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damage </a:t>
          </a:r>
          <a:r>
            <a:rPr lang="en-US" sz="2000" kern="1200" dirty="0" err="1" smtClean="0"/>
            <a:t>Chytridiomycosis</a:t>
          </a:r>
          <a:r>
            <a:rPr lang="en-US" sz="2000" kern="1200" dirty="0" smtClean="0"/>
            <a:t> causes damages the frog’s skin causing reduced respiration &amp; osmoregulation, leading to death</a:t>
          </a:r>
          <a:endParaRPr lang="en-US" sz="2000" kern="1200" dirty="0"/>
        </a:p>
      </dsp:txBody>
      <dsp:txXfrm>
        <a:off x="-421874" y="1317199"/>
        <a:ext cx="4443010" cy="1835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D4B9E-81DB-42E0-BFF8-D3FC87D9209D}" type="datetimeFigureOut">
              <a:rPr lang="en-AU" smtClean="0"/>
              <a:t>24/06/2022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8AEA-75DB-4A76-9ADC-307B7D8FC8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58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0CB5733-7B5D-4926-A022-ABBD09B474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7E3924B-6E27-4FAF-B938-43921A01A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B8315E-D2EC-4F94-BCB7-43049ADC7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3D5F0-04DC-47A4-9647-0068BDD1EA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3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D467156F-D0B9-4437-B4C6-6D3DEA49E3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5639FBB7-3943-450E-8E91-59A7A34C8E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9FD8B027-9C9A-40F9-BA8C-421CD9058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693973-3CDA-4ACB-BEF1-2947A77FA42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60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EF2D3222-0322-4A0D-B9AA-E083E50DF1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81A94A6D-3350-4584-8FFF-4CC6C5350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6047CF2A-65EF-43B5-B897-D2C5C241D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461D3A-B7D9-40B0-A0B2-DFC7198C0BFF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80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8585C3C2-5B0D-4CC2-949B-EB8AE1145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C5D72C75-FBFE-4A01-BD67-0F92381B2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Sporangium is an enclosure in which spores are formed. It can be composed of a single cell or can be multicellular.</a:t>
            </a:r>
            <a:endParaRPr lang="en-US" altLang="en-US" dirty="0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86ED8F6F-B1CC-4FC9-AD05-12B59A4B3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076202-2348-43FB-B849-9EE3BC6F043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53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8585C3C2-5B0D-4CC2-949B-EB8AE1145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C5D72C75-FBFE-4A01-BD67-0F92381B2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Sporangium is an enclosure in which spores are formed. It can be composed of a single cell or can be multicellular.</a:t>
            </a:r>
            <a:endParaRPr lang="en-US" altLang="en-US" dirty="0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86ED8F6F-B1CC-4FC9-AD05-12B59A4B3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076202-2348-43FB-B849-9EE3BC6F043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8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E93F14F7-26CA-424E-AA9C-53BA5EE4A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8EFBEA61-5F3E-447A-802E-31B3B9D6A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540DEDE9-FDF5-47D2-9DBE-E42829779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5E2F1C-377D-4157-98EB-243B13947A6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50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E93F14F7-26CA-424E-AA9C-53BA5EE4A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8EFBEA61-5F3E-447A-802E-31B3B9D6A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540DEDE9-FDF5-47D2-9DBE-E42829779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5E2F1C-377D-4157-98EB-243B13947A6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83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Life cycle</a:t>
            </a:r>
            <a:r>
              <a:rPr lang="en-AU" baseline="0" dirty="0" smtClean="0"/>
              <a:t> is asexual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8AEA-75DB-4A76-9ADC-307B7D8FC865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75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644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C6EA4-94DF-4B85-B26C-5DECAAE73822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5892-A3AC-426F-9AD8-CE163CD6AB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4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1DB8-8C5B-4A42-B3C8-EF58AAF1A272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5AC7-43F4-4ED5-A925-F5AEB8CA56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01C83-1115-493B-B19C-A5EC9C8E2DB5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13C2-9881-4014-9D60-B3CD31929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22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E05B29-F183-4E8B-A2BB-AF15F363988E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639DD92-C72B-4150-980C-B58B81F233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38181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9E672-2FB8-4C80-92A0-E4E76F8086E2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399C-7FD6-4819-911D-D591C35613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6997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039FA-CABE-4830-8451-D18840E46686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04D8-4F19-40F5-937E-E177A731EB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2368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65BD0-BA4A-45E4-B28A-41D6AC72F38A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5EBC-95AB-4E08-BA71-0CC2E70C0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7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1B96D-4793-4EBF-88AB-AF1D4AA69D38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2B61-E101-46F2-AEE7-36A63FC1E3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49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>
              <a:defRPr/>
            </a:pPr>
            <a:fld id="{38223765-3995-40F7-A3F6-B367E6731479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85ADA8C-FD13-4B31-A620-AA84DC46E7C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1234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>
              <a:defRPr/>
            </a:pPr>
            <a:fld id="{26290836-3832-426B-927A-98A86EDA4540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9C07DC8-CC99-4DBB-814D-ECE45C49E8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8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0A05CB6E-33C5-445C-8E7C-1501F7C69D44}" type="datetimeFigureOut">
              <a:rPr lang="en-US" altLang="en-US" smtClean="0"/>
              <a:pPr>
                <a:defRPr/>
              </a:pPr>
              <a:t>6/24/2022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00DA8E-898C-45D6-B17A-68A50253D8A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41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vidpapF1b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e.gov.au/sites/default/files/documents/c-disease_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youtube.com/watch?v=0tuxtewT2g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e.gov.au/sites/default/files/documents/c-disease_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e.gov.au/sites/default/files/documents/c-disease_1.pdf" TargetMode="External"/><Relationship Id="rId2" Type="http://schemas.openxmlformats.org/officeDocument/2006/relationships/hyperlink" Target="https://www.environment.nsw.gov.au/topics/animals-and-plants/native-animals/native-animal-facts/frogs/threats-to-frogs/frog-chytrid-fung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we.gov.au/sites/default/files/documents/tap-chytrid-fungus-2016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article/frog-killing-chytrid-fungus-climate-fluctuations/" TargetMode="External"/><Relationship Id="rId2" Type="http://schemas.openxmlformats.org/officeDocument/2006/relationships/hyperlink" Target="https://www.bbc.com/news/science-environment-191991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we.gov.au/sites/default/files/documents/tap-chytrid-fungus-2016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emf"/><Relationship Id="rId4" Type="http://schemas.openxmlformats.org/officeDocument/2006/relationships/diagramData" Target="../diagrams/data1.xml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6DE25A6-B05E-4F27-8C04-A18BDDC1B5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91295" y="2654532"/>
            <a:ext cx="7772400" cy="8604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000" dirty="0" smtClean="0">
                <a:cs typeface="Arial" panose="020B0604020202020204" pitchFamily="34" charset="0"/>
              </a:rPr>
              <a:t>Pathogen – Fungi</a:t>
            </a:r>
            <a:br>
              <a:rPr lang="en-US" altLang="en-US" sz="5000" dirty="0" smtClean="0">
                <a:cs typeface="Arial" panose="020B0604020202020204" pitchFamily="34" charset="0"/>
              </a:rPr>
            </a:br>
            <a:r>
              <a:rPr lang="en-US" altLang="en-US" sz="5000" dirty="0" smtClean="0">
                <a:cs typeface="Arial" panose="020B0604020202020204" pitchFamily="34" charset="0"/>
              </a:rPr>
              <a:t>Disease - </a:t>
            </a:r>
            <a:r>
              <a:rPr lang="en-US" altLang="en-US" sz="5000" dirty="0" err="1" smtClean="0">
                <a:cs typeface="Arial" panose="020B0604020202020204" pitchFamily="34" charset="0"/>
              </a:rPr>
              <a:t>Chytrid</a:t>
            </a:r>
            <a:endParaRPr lang="en-US" altLang="en-US" sz="5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41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err="1" smtClean="0"/>
              <a:t>Chytridiomycosis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www.youtube.com/watch?v=BvidpapF1bg</a:t>
            </a:r>
            <a:endParaRPr lang="en-AU" dirty="0" smtClean="0"/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56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1D364271-696A-49AC-8808-123FF01B5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err="1" smtClean="0"/>
              <a:t>Chytridiomycosis</a:t>
            </a:r>
            <a:r>
              <a:rPr lang="en-AU" altLang="en-US" b="1" dirty="0" smtClean="0"/>
              <a:t> Fungi Structure</a:t>
            </a:r>
            <a:endParaRPr lang="en-AU" altLang="en-US" b="1" dirty="0"/>
          </a:p>
        </p:txBody>
      </p:sp>
      <p:sp>
        <p:nvSpPr>
          <p:cNvPr id="107524" name="Rectangle 1">
            <a:extLst>
              <a:ext uri="{FF2B5EF4-FFF2-40B4-BE49-F238E27FC236}">
                <a16:creationId xmlns:a16="http://schemas.microsoft.com/office/drawing/2014/main" id="{27C8CF65-3DA9-4C18-BC12-C59D3D759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282" y="1901827"/>
            <a:ext cx="5334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dirty="0"/>
              <a:t>The disease </a:t>
            </a:r>
            <a:r>
              <a:rPr lang="en-AU" altLang="en-US" dirty="0" err="1"/>
              <a:t>chytridiomycosis</a:t>
            </a:r>
            <a:r>
              <a:rPr lang="en-AU" altLang="en-US" dirty="0"/>
              <a:t> is caused by the </a:t>
            </a:r>
            <a:r>
              <a:rPr lang="en-AU" altLang="en-US" dirty="0">
                <a:solidFill>
                  <a:srgbClr val="FF0000"/>
                </a:solidFill>
              </a:rPr>
              <a:t>fungus</a:t>
            </a:r>
            <a:r>
              <a:rPr lang="en-AU" altLang="en-US" dirty="0"/>
              <a:t> </a:t>
            </a:r>
            <a:r>
              <a:rPr lang="en-AU" altLang="en-US" i="1" dirty="0" err="1">
                <a:solidFill>
                  <a:srgbClr val="FF0000"/>
                </a:solidFill>
              </a:rPr>
              <a:t>Batrachochytrium</a:t>
            </a:r>
            <a:r>
              <a:rPr lang="en-AU" altLang="en-US" i="1" dirty="0">
                <a:solidFill>
                  <a:srgbClr val="FF0000"/>
                </a:solidFill>
              </a:rPr>
              <a:t> </a:t>
            </a:r>
            <a:r>
              <a:rPr lang="en-AU" altLang="en-US" i="1" dirty="0" err="1">
                <a:solidFill>
                  <a:srgbClr val="FF0000"/>
                </a:solidFill>
              </a:rPr>
              <a:t>dendrobatidis</a:t>
            </a:r>
            <a:r>
              <a:rPr lang="en-AU" altLang="en-US" i="1" dirty="0">
                <a:solidFill>
                  <a:srgbClr val="FF0000"/>
                </a:solidFill>
              </a:rPr>
              <a:t>. </a:t>
            </a:r>
          </a:p>
          <a:p>
            <a:endParaRPr lang="en-AU" altLang="en-US" dirty="0"/>
          </a:p>
          <a:p>
            <a:r>
              <a:rPr lang="en-AU" altLang="en-US" dirty="0"/>
              <a:t>The </a:t>
            </a:r>
            <a:r>
              <a:rPr lang="en-AU" altLang="en-US" dirty="0" err="1"/>
              <a:t>chytrid</a:t>
            </a:r>
            <a:r>
              <a:rPr lang="en-AU" altLang="en-US" dirty="0"/>
              <a:t> fungus typically </a:t>
            </a:r>
            <a:r>
              <a:rPr lang="en-AU" altLang="en-US" dirty="0">
                <a:solidFill>
                  <a:srgbClr val="FF0000"/>
                </a:solidFill>
              </a:rPr>
              <a:t>lives in water or soil </a:t>
            </a:r>
            <a:r>
              <a:rPr lang="en-AU" altLang="en-US" dirty="0"/>
              <a:t>and usually </a:t>
            </a:r>
            <a:r>
              <a:rPr lang="en-AU" altLang="en-US" dirty="0">
                <a:solidFill>
                  <a:srgbClr val="FF0000"/>
                </a:solidFill>
              </a:rPr>
              <a:t>reproduces asexually. </a:t>
            </a:r>
          </a:p>
          <a:p>
            <a:endParaRPr lang="en-AU" altLang="en-US" dirty="0"/>
          </a:p>
          <a:p>
            <a:r>
              <a:rPr lang="en-AU" altLang="en-US" dirty="0"/>
              <a:t>Its zoospores have a single posterior </a:t>
            </a:r>
            <a:r>
              <a:rPr lang="en-AU" altLang="en-US" dirty="0">
                <a:solidFill>
                  <a:srgbClr val="FF0000"/>
                </a:solidFill>
              </a:rPr>
              <a:t>flagellum</a:t>
            </a:r>
            <a:r>
              <a:rPr lang="en-AU" altLang="en-US" dirty="0"/>
              <a:t>, a whip-like tail, which provides the zoospore with locomotion (</a:t>
            </a:r>
            <a:r>
              <a:rPr lang="en-AU" altLang="en-US" dirty="0">
                <a:solidFill>
                  <a:srgbClr val="FF0000"/>
                </a:solidFill>
              </a:rPr>
              <a:t>makes it motile </a:t>
            </a:r>
            <a:r>
              <a:rPr lang="en-AU" altLang="en-US" dirty="0"/>
              <a:t>and </a:t>
            </a:r>
            <a:r>
              <a:rPr lang="en-AU" altLang="en-US" dirty="0">
                <a:solidFill>
                  <a:srgbClr val="FF0000"/>
                </a:solidFill>
              </a:rPr>
              <a:t>able to swim </a:t>
            </a:r>
            <a:r>
              <a:rPr lang="en-AU" altLang="en-US" dirty="0"/>
              <a:t>through the water).</a:t>
            </a:r>
          </a:p>
          <a:p>
            <a:endParaRPr lang="en-AU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999" y="4901908"/>
            <a:ext cx="3124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A Zoospore is a motile asexual spore. It has a flagellum so it can move.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1196123"/>
            <a:ext cx="3578662" cy="4346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9418" y="1274352"/>
            <a:ext cx="134666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The entire structure is called the Thallus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500282" y="5685998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AU" dirty="0">
                <a:solidFill>
                  <a:srgbClr val="202124"/>
                </a:solidFill>
                <a:latin typeface="arial" panose="020B0604020202020204" pitchFamily="34" charset="0"/>
              </a:rPr>
              <a:t>A </a:t>
            </a:r>
            <a:r>
              <a:rPr lang="en-AU" dirty="0" smtClean="0">
                <a:solidFill>
                  <a:srgbClr val="202124"/>
                </a:solidFill>
                <a:latin typeface="arial" panose="020B0604020202020204" pitchFamily="34" charset="0"/>
              </a:rPr>
              <a:t>Zoosporangium </a:t>
            </a:r>
            <a:r>
              <a:rPr lang="en-AU" dirty="0">
                <a:solidFill>
                  <a:srgbClr val="202124"/>
                </a:solidFill>
                <a:latin typeface="arial" panose="020B0604020202020204" pitchFamily="34" charset="0"/>
              </a:rPr>
              <a:t>in which zoospores develop. (botany) A sporangium, or conceptacle containing or producing zoospores.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236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1D364271-696A-49AC-8808-123FF01B5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err="1" smtClean="0"/>
              <a:t>Chytridiomycosis</a:t>
            </a:r>
            <a:r>
              <a:rPr lang="en-AU" altLang="en-US" b="1" dirty="0" smtClean="0"/>
              <a:t> Fungi Ecology</a:t>
            </a:r>
            <a:endParaRPr lang="en-AU" altLang="en-US" b="1" dirty="0"/>
          </a:p>
        </p:txBody>
      </p:sp>
      <p:sp>
        <p:nvSpPr>
          <p:cNvPr id="107524" name="Rectangle 1">
            <a:extLst>
              <a:ext uri="{FF2B5EF4-FFF2-40B4-BE49-F238E27FC236}">
                <a16:creationId xmlns:a16="http://schemas.microsoft.com/office/drawing/2014/main" id="{27C8CF65-3DA9-4C18-BC12-C59D3D759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281" y="1901827"/>
            <a:ext cx="901523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AU" altLang="en-US" dirty="0"/>
          </a:p>
          <a:p>
            <a:r>
              <a:rPr lang="en-AU" altLang="en-US" dirty="0" smtClean="0"/>
              <a:t>Read </a:t>
            </a:r>
            <a:r>
              <a:rPr lang="en-AU" altLang="en-US" dirty="0"/>
              <a:t>the document </a:t>
            </a:r>
            <a:r>
              <a:rPr lang="en-AU" altLang="en-US" dirty="0">
                <a:hlinkClick r:id="rId3"/>
              </a:rPr>
              <a:t>https://</a:t>
            </a:r>
            <a:r>
              <a:rPr lang="en-AU" altLang="en-US" dirty="0" smtClean="0">
                <a:hlinkClick r:id="rId3"/>
              </a:rPr>
              <a:t>www.awe.gov.au/sites/default/files/documents/c-disease_1.pdf</a:t>
            </a:r>
            <a:r>
              <a:rPr lang="en-AU" altLang="en-US" dirty="0" smtClean="0"/>
              <a:t> and take notes on the following for amphibian </a:t>
            </a:r>
            <a:r>
              <a:rPr lang="en-AU" altLang="en-US" dirty="0" err="1" smtClean="0"/>
              <a:t>chytrid</a:t>
            </a:r>
            <a:r>
              <a:rPr lang="en-AU" altLang="en-US" dirty="0" smtClean="0"/>
              <a:t> fungus:</a:t>
            </a:r>
          </a:p>
          <a:p>
            <a:endParaRPr lang="en-AU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 smtClean="0"/>
              <a:t>Lives/habitat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 smtClean="0"/>
              <a:t>Reproduction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 smtClean="0"/>
              <a:t>What class of organism can be infected and examples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 smtClean="0"/>
              <a:t>Environmental conditions it prefers</a:t>
            </a:r>
            <a:endParaRPr lang="en-AU" altLang="en-US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93872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589829" cy="3593591"/>
          </a:xfrm>
        </p:spPr>
        <p:txBody>
          <a:bodyPr/>
          <a:lstStyle/>
          <a:p>
            <a:r>
              <a:rPr lang="en-AU" dirty="0" smtClean="0"/>
              <a:t>Complete notes while watching the following video: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www.youtube.com/watch?v=0tuxtewT2gU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51678" y="363985"/>
            <a:ext cx="9880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000" dirty="0" smtClean="0"/>
              <a:t>Life Cycle of </a:t>
            </a:r>
            <a:r>
              <a:rPr lang="en-AU" sz="5000" i="1" dirty="0" err="1" smtClean="0"/>
              <a:t>Batrachohytrium</a:t>
            </a:r>
            <a:r>
              <a:rPr lang="en-AU" sz="5000" i="1" dirty="0" smtClean="0"/>
              <a:t> </a:t>
            </a:r>
            <a:r>
              <a:rPr lang="en-AU" sz="5000" i="1" dirty="0" err="1" smtClean="0"/>
              <a:t>dendrobatidis</a:t>
            </a:r>
            <a:r>
              <a:rPr lang="en-AU" sz="5000" i="1" dirty="0" smtClean="0"/>
              <a:t> </a:t>
            </a:r>
            <a:r>
              <a:rPr lang="en-AU" sz="5000" dirty="0" smtClean="0"/>
              <a:t>(the ‘</a:t>
            </a:r>
            <a:r>
              <a:rPr lang="en-AU" sz="5000" dirty="0" err="1" smtClean="0"/>
              <a:t>chytrid</a:t>
            </a:r>
            <a:r>
              <a:rPr lang="en-AU" sz="5000" dirty="0" smtClean="0"/>
              <a:t> fungus’)</a:t>
            </a:r>
            <a:endParaRPr lang="en-AU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01" y="2365900"/>
            <a:ext cx="5342965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110" y="470517"/>
            <a:ext cx="8535796" cy="59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i="1" dirty="0" err="1"/>
              <a:t>Chytridiomycosis</a:t>
            </a:r>
            <a:r>
              <a:rPr lang="en-AU" altLang="en-US" b="1" i="1" dirty="0"/>
              <a:t> </a:t>
            </a:r>
            <a:r>
              <a:rPr lang="en-AU" altLang="en-US" b="1" dirty="0"/>
              <a:t>life cycle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448" y="1598613"/>
            <a:ext cx="9073899" cy="41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83" y="1029378"/>
            <a:ext cx="6293628" cy="46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i="1" dirty="0" err="1" smtClean="0"/>
              <a:t>Chytridiomycosis</a:t>
            </a:r>
            <a:r>
              <a:rPr lang="en-AU" altLang="en-US" b="1" i="1" dirty="0" smtClean="0"/>
              <a:t>  </a:t>
            </a:r>
            <a:r>
              <a:rPr lang="en-AU" altLang="en-US" b="1" dirty="0" smtClean="0"/>
              <a:t>Mode of Transmission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Indirect transmission through contact with water contaminated with zoospores – this is the most common (waterborne)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Direct contact between infected frogs and non-infected, susceptible frogs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Humans/animals (such as ducks) may spread it from one water body to another over 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However, transmission outside of water is not well known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87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err="1" smtClean="0"/>
              <a:t>Chytridiomycosis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Some amphibians are not seriously affect by the fungus however they may carry the pathogen so that it infects other species, some of which can be very seriously affected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Zoospores move out of the zoosporangium &amp; either infect another part of the same host amphibian’s skin or move a short distance in the water by means of a single flagellum to another uninfected host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3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63B665-9CB4-45CA-97FC-B3898171B080}"/>
              </a:ext>
            </a:extLst>
          </p:cNvPr>
          <p:cNvSpPr/>
          <p:nvPr/>
        </p:nvSpPr>
        <p:spPr>
          <a:xfrm>
            <a:off x="1882066" y="1585725"/>
            <a:ext cx="9538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Read </a:t>
            </a:r>
            <a:r>
              <a:rPr lang="en-AU" altLang="en-US" sz="2000" dirty="0">
                <a:hlinkClick r:id="rId3"/>
              </a:rPr>
              <a:t>https://</a:t>
            </a:r>
            <a:r>
              <a:rPr lang="en-AU" altLang="en-US" sz="2000" dirty="0" smtClean="0">
                <a:hlinkClick r:id="rId3"/>
              </a:rPr>
              <a:t>www.awe.gov.au/sites/default/files/documents/c-disease_1.pdf</a:t>
            </a:r>
            <a:r>
              <a:rPr lang="en-AU" altLang="en-US" sz="2000" dirty="0" smtClean="0"/>
              <a:t> and take notes on how the amphibian </a:t>
            </a:r>
            <a:r>
              <a:rPr lang="en-AU" altLang="en-US" sz="2000" dirty="0" err="1" smtClean="0"/>
              <a:t>chytrid</a:t>
            </a:r>
            <a:r>
              <a:rPr lang="en-AU" altLang="en-US" sz="2000" dirty="0" smtClean="0"/>
              <a:t> fungus affects amphibian skin</a:t>
            </a:r>
            <a:r>
              <a:rPr lang="en-AU" sz="2000" dirty="0" smtClean="0"/>
              <a:t> </a:t>
            </a:r>
            <a:endParaRPr lang="en-AU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AU" b="1" dirty="0" smtClean="0"/>
              <a:t>Impact on host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8821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4C49E-1B3D-49CA-AD36-7F00A8FA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Pathogen - Fungi</a:t>
            </a:r>
          </a:p>
        </p:txBody>
      </p:sp>
    </p:spTree>
    <p:extLst>
      <p:ext uri="{BB962C8B-B14F-4D97-AF65-F5344CB8AC3E}">
        <p14:creationId xmlns:p14="http://schemas.microsoft.com/office/powerpoint/2010/main" val="32904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63B665-9CB4-45CA-97FC-B3898171B080}"/>
              </a:ext>
            </a:extLst>
          </p:cNvPr>
          <p:cNvSpPr/>
          <p:nvPr/>
        </p:nvSpPr>
        <p:spPr>
          <a:xfrm>
            <a:off x="1033423" y="1195107"/>
            <a:ext cx="987723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Affects the part of the frog’s skin that has keratin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The amphibian’s skin sheds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The </a:t>
            </a:r>
            <a:r>
              <a:rPr lang="en-GB" sz="2000" dirty="0"/>
              <a:t>amphibian’s skin gets thickened and </a:t>
            </a:r>
            <a:r>
              <a:rPr lang="en-GB" sz="2000" dirty="0" smtClean="0"/>
              <a:t>hardens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Disrupts the normal functioning of the skin cells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Respiration </a:t>
            </a:r>
            <a:r>
              <a:rPr lang="en-GB" sz="2000" dirty="0"/>
              <a:t>becomes difficult because significant gas exchange usually occurs across the moist skin under normal conditions</a:t>
            </a:r>
            <a:r>
              <a:rPr lang="en-GB" sz="2000" dirty="0" smtClean="0"/>
              <a:t>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Frogs also use skin to exchange water &amp; salts and this can become difficult when the skin thickens/hardens leading to osmotic problems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Affects the frogs nervous system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The </a:t>
            </a:r>
            <a:r>
              <a:rPr lang="en-GB" sz="2000" dirty="0"/>
              <a:t>amphibian can become </a:t>
            </a:r>
            <a:r>
              <a:rPr lang="en-GB" sz="2000" dirty="0" smtClean="0"/>
              <a:t>lethargic, sluggish, no appetite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 </a:t>
            </a:r>
            <a:r>
              <a:rPr lang="en-GB" sz="2000" dirty="0"/>
              <a:t>Hind legs </a:t>
            </a:r>
            <a:r>
              <a:rPr lang="en-GB" sz="2000" dirty="0" smtClean="0"/>
              <a:t>extend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These </a:t>
            </a:r>
            <a:r>
              <a:rPr lang="en-GB" sz="2000" dirty="0"/>
              <a:t>symptoms can lead to death.</a:t>
            </a:r>
            <a:endParaRPr lang="en-AU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AU" b="1" dirty="0" smtClean="0"/>
              <a:t>Impact on host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4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351" y="1770856"/>
            <a:ext cx="5916707" cy="47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Control of </a:t>
            </a:r>
            <a:r>
              <a:rPr lang="en-AU" altLang="en-US" b="1" dirty="0" err="1" smtClean="0"/>
              <a:t>Chytridiomycosis</a:t>
            </a:r>
            <a:r>
              <a:rPr lang="en-AU" altLang="en-US" b="1" dirty="0" smtClean="0"/>
              <a:t> – read the resources below</a:t>
            </a:r>
            <a:r>
              <a:rPr lang="en-AU" b="1" dirty="0" smtClean="0"/>
              <a:t> </a:t>
            </a:r>
            <a:endParaRPr lang="en-AU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hlinkClick r:id="rId2"/>
              </a:rPr>
              <a:t>http://www.environment.gov.au/system/files/resources/279bf387-09e0-433f-8973-3e18158febb6/files/c-disease_1.pdf</a:t>
            </a:r>
          </a:p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www.awe.gov.au/sites/default/files/documents/c-disease_1.pdf</a:t>
            </a:r>
            <a:r>
              <a:rPr lang="en-AU" dirty="0" smtClean="0"/>
              <a:t> </a:t>
            </a:r>
          </a:p>
          <a:p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www.awe.gov.au/sites/default/files/documents/tap-chytrid-fungus-2016.pdf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57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197" y="1418096"/>
            <a:ext cx="10178322" cy="4734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Efforts should be aimed at protecting uninfected areas – Quarantine</a:t>
            </a:r>
          </a:p>
          <a:p>
            <a:r>
              <a:rPr lang="en-AU" dirty="0" smtClean="0"/>
              <a:t>Detect new outbreaks </a:t>
            </a:r>
          </a:p>
          <a:p>
            <a:r>
              <a:rPr lang="en-AU" dirty="0" smtClean="0"/>
              <a:t>Identify infected &amp; non-infected areas</a:t>
            </a:r>
          </a:p>
          <a:p>
            <a:r>
              <a:rPr lang="en-AU" dirty="0" smtClean="0"/>
              <a:t>Establish restricted areas &amp; control areas for which quarantines &amp; movement restrictions are applied</a:t>
            </a:r>
          </a:p>
          <a:p>
            <a:r>
              <a:rPr lang="en-AU" dirty="0" smtClean="0"/>
              <a:t>Identify &amp; prioritise Australian frog species at risk of extinction</a:t>
            </a:r>
          </a:p>
          <a:p>
            <a:r>
              <a:rPr lang="en-AU" dirty="0" smtClean="0"/>
              <a:t>Monitor impacts on frogs</a:t>
            </a:r>
          </a:p>
          <a:p>
            <a:pPr marL="0" indent="0">
              <a:buNone/>
            </a:pPr>
            <a:r>
              <a:rPr lang="en-AU" dirty="0" smtClean="0"/>
              <a:t>Hygiene</a:t>
            </a:r>
          </a:p>
          <a:p>
            <a:r>
              <a:rPr lang="en-AU" dirty="0" smtClean="0"/>
              <a:t>Implement hygiene protocols for bushwalking, fishing, four-wheel driving &amp; bike-riding. Disinfecting bikes, boots, vehicles &amp; fishing equipment can prevent spread into uninfected areas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74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Climate change &amp; </a:t>
            </a:r>
            <a:r>
              <a:rPr lang="en-AU" dirty="0" err="1" smtClean="0"/>
              <a:t>Chytrid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197" y="1418096"/>
            <a:ext cx="10178322" cy="4734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Temperature sensitive fungus</a:t>
            </a:r>
          </a:p>
          <a:p>
            <a:pPr marL="0" indent="0">
              <a:buNone/>
            </a:pPr>
            <a:r>
              <a:rPr lang="en-AU" dirty="0" smtClean="0"/>
              <a:t>It is currently confined to relatively cool, wet areas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www.bbc.com/news/science-environment-19199197</a:t>
            </a:r>
            <a:endParaRPr lang="en-AU" dirty="0" smtClean="0"/>
          </a:p>
          <a:p>
            <a:pPr marL="0" indent="0">
              <a:buNone/>
            </a:pPr>
            <a:r>
              <a:rPr lang="en-AU" dirty="0">
                <a:hlinkClick r:id="rId3"/>
              </a:rPr>
              <a:t>Is the Frog-Killing </a:t>
            </a:r>
            <a:r>
              <a:rPr lang="en-AU" dirty="0" err="1">
                <a:hlinkClick r:id="rId3"/>
              </a:rPr>
              <a:t>Chytrid</a:t>
            </a:r>
            <a:r>
              <a:rPr lang="en-AU" dirty="0">
                <a:hlinkClick r:id="rId3"/>
              </a:rPr>
              <a:t> Fungus </a:t>
            </a:r>
            <a:r>
              <a:rPr lang="en-AU" dirty="0" err="1">
                <a:hlinkClick r:id="rId3"/>
              </a:rPr>
              <a:t>Fueled</a:t>
            </a:r>
            <a:r>
              <a:rPr lang="en-AU" dirty="0">
                <a:hlinkClick r:id="rId3"/>
              </a:rPr>
              <a:t> by Climate Fluctuations? - Scientific </a:t>
            </a:r>
            <a:r>
              <a:rPr lang="en-AU" dirty="0" smtClean="0">
                <a:hlinkClick r:id="rId3"/>
              </a:rPr>
              <a:t>American</a:t>
            </a:r>
            <a:endParaRPr lang="en-AU" dirty="0" smtClean="0"/>
          </a:p>
          <a:p>
            <a:pPr marL="0" indent="0">
              <a:buNone/>
            </a:pPr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www.awe.gov.au/sites/default/files/documents/tap-chytrid-fungus-2016.pdf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970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75" y="838200"/>
            <a:ext cx="8440341" cy="56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4998B57-DB4C-48D5-B6B7-E1E30B082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14" y="160948"/>
            <a:ext cx="1371600" cy="149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85498902"/>
              </p:ext>
            </p:extLst>
          </p:nvPr>
        </p:nvGraphicFramePr>
        <p:xfrm>
          <a:off x="2061882" y="502024"/>
          <a:ext cx="7727577" cy="583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3">
            <a:extLst>
              <a:ext uri="{FF2B5EF4-FFF2-40B4-BE49-F238E27FC236}">
                <a16:creationId xmlns:a16="http://schemas.microsoft.com/office/drawing/2014/main" id="{86F856D3-9D17-4557-B83F-2C6ADCBE16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209" y="2382771"/>
            <a:ext cx="1385026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2C35B01-CBE8-4C3F-9005-3F91D91528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23" y="4533108"/>
            <a:ext cx="179305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06A7BBC-1A49-4C0F-8B60-916948E26B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89" y="4655144"/>
            <a:ext cx="1553521" cy="17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95C9BCC-454F-48C0-9E7E-1E31DE1949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" y="4629054"/>
            <a:ext cx="1564453" cy="17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9EB7C079-D087-4872-9A34-2E58EF8A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7" y="1772696"/>
            <a:ext cx="1384722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980" y="166747"/>
            <a:ext cx="3130503" cy="1492132"/>
          </a:xfrm>
        </p:spPr>
        <p:txBody>
          <a:bodyPr/>
          <a:lstStyle/>
          <a:p>
            <a:r>
              <a:rPr lang="en-AU" dirty="0" smtClean="0"/>
              <a:t>Life Cycle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24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Fungi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As well </a:t>
            </a:r>
            <a:r>
              <a:rPr lang="en-US" altLang="en-US" dirty="0" smtClean="0"/>
              <a:t>as macroscopic fungi such as </a:t>
            </a:r>
            <a:r>
              <a:rPr lang="en-US" altLang="en-US" dirty="0"/>
              <a:t>mushrooms and toadstools, fungi include microscopic forms – unicellular yeasts and </a:t>
            </a:r>
            <a:r>
              <a:rPr lang="en-US" altLang="en-US" dirty="0" err="1"/>
              <a:t>moulds</a:t>
            </a:r>
            <a:r>
              <a:rPr lang="en-US" altLang="en-US" dirty="0"/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en-US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Fungi are eukaryotes and are usually larger than bacteria.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They reproduce using spores.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Fungi have a cell wall made of </a:t>
            </a:r>
            <a:r>
              <a:rPr lang="en-US" altLang="en-US" b="1" dirty="0"/>
              <a:t>chitin</a:t>
            </a:r>
            <a:r>
              <a:rPr lang="en-US" altLang="en-US" dirty="0"/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en-US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As disease causing agents, fungal diseases are usually external, infecting and irritating the skin.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i="1" dirty="0">
                <a:solidFill>
                  <a:srgbClr val="32A3EF"/>
                </a:solidFill>
              </a:rPr>
              <a:t>Examples of fungal diseases are tinea and ringworm, where spore-infected skin flakes off, spreading the infection.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2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06976F26-80AC-4EF6-9EB1-75064E668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/>
              <a:t>Fungi structural features</a:t>
            </a:r>
          </a:p>
        </p:txBody>
      </p:sp>
      <p:pic>
        <p:nvPicPr>
          <p:cNvPr id="101380" name="Diagram 6">
            <a:extLst>
              <a:ext uri="{FF2B5EF4-FFF2-40B4-BE49-F238E27FC236}">
                <a16:creationId xmlns:a16="http://schemas.microsoft.com/office/drawing/2014/main" id="{B5EC5504-84E9-457E-B9AB-8D060F433E7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244600"/>
            <a:ext cx="90551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7200" y="1244601"/>
            <a:ext cx="22098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2">
                    <a:lumMod val="10000"/>
                  </a:schemeClr>
                </a:solidFill>
              </a:rPr>
              <a:t>Can be microscopic or macroscopic</a:t>
            </a:r>
          </a:p>
          <a:p>
            <a:endParaRPr lang="en-AU" dirty="0"/>
          </a:p>
          <a:p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7162800" y="2286000"/>
            <a:ext cx="914400" cy="10668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56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itle 1">
            <a:extLst>
              <a:ext uri="{FF2B5EF4-FFF2-40B4-BE49-F238E27FC236}">
                <a16:creationId xmlns:a16="http://schemas.microsoft.com/office/drawing/2014/main" id="{E2FEC6AE-9937-416C-AF28-7ED764EA3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345" y="116342"/>
            <a:ext cx="10178322" cy="1492132"/>
          </a:xfrm>
        </p:spPr>
        <p:txBody>
          <a:bodyPr/>
          <a:lstStyle/>
          <a:p>
            <a:r>
              <a:rPr lang="en-AU" altLang="en-US" b="1" dirty="0"/>
              <a:t>Fungi structural features</a:t>
            </a: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48995927-D822-4D2C-97BE-FD0C6043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648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/>
              <a:t>membrane</a:t>
            </a:r>
          </a:p>
        </p:txBody>
      </p:sp>
      <p:pic>
        <p:nvPicPr>
          <p:cNvPr id="103429" name="Picture 7">
            <a:extLst>
              <a:ext uri="{FF2B5EF4-FFF2-40B4-BE49-F238E27FC236}">
                <a16:creationId xmlns:a16="http://schemas.microsoft.com/office/drawing/2014/main" id="{8ED7C543-7E0D-4955-B377-A3435575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7" y="3638023"/>
            <a:ext cx="7696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Rectangle 1">
            <a:extLst>
              <a:ext uri="{FF2B5EF4-FFF2-40B4-BE49-F238E27FC236}">
                <a16:creationId xmlns:a16="http://schemas.microsoft.com/office/drawing/2014/main" id="{2FE32DC5-ED7F-4F43-9788-28609FCB7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34" y="984708"/>
            <a:ext cx="8458200" cy="29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200"/>
              </a:lnSpc>
            </a:pPr>
            <a:r>
              <a:rPr lang="en-AU" altLang="en-US" sz="2000" dirty="0"/>
              <a:t>This diagram shows the basic structural features of fungi: </a:t>
            </a:r>
            <a:endParaRPr lang="en-AU" altLang="en-US" sz="2000" dirty="0" smtClean="0"/>
          </a:p>
          <a:p>
            <a:pPr>
              <a:lnSpc>
                <a:spcPts val="2200"/>
              </a:lnSpc>
            </a:pPr>
            <a:r>
              <a:rPr lang="en-AU" altLang="en-US" sz="2000" b="1" dirty="0" smtClean="0"/>
              <a:t>a</a:t>
            </a:r>
            <a:r>
              <a:rPr lang="en-AU" altLang="en-US" sz="2000" dirty="0" smtClean="0"/>
              <a:t> </a:t>
            </a:r>
            <a:r>
              <a:rPr lang="en-AU" altLang="en-US" sz="2000" dirty="0"/>
              <a:t>optical microscope image of a mycelium film showing a branched network of microfilaments (hyphae</a:t>
            </a:r>
            <a:r>
              <a:rPr lang="en-AU" altLang="en-US" sz="2000" dirty="0" smtClean="0"/>
              <a:t>) </a:t>
            </a:r>
            <a:r>
              <a:rPr lang="en-AU" sz="2000" dirty="0"/>
              <a:t>Mycelium </a:t>
            </a:r>
            <a:r>
              <a:rPr lang="en-AU" sz="2000" dirty="0" smtClean="0"/>
              <a:t>is</a:t>
            </a:r>
            <a:r>
              <a:rPr lang="en-AU" sz="2000" dirty="0"/>
              <a:t> </a:t>
            </a:r>
            <a:r>
              <a:rPr lang="en-AU" sz="2000" b="1" dirty="0"/>
              <a:t>the network of threads, called hyphae, from which mushrooms grow</a:t>
            </a:r>
            <a:r>
              <a:rPr lang="en-AU" sz="2000" dirty="0"/>
              <a:t>. Not all mycelia fruit mushrooms, depending on the environmental conditions, but all mushrooms come from mycelia. </a:t>
            </a:r>
            <a:endParaRPr lang="en-AU" sz="2000" dirty="0" smtClean="0"/>
          </a:p>
          <a:p>
            <a:pPr>
              <a:lnSpc>
                <a:spcPts val="2200"/>
              </a:lnSpc>
            </a:pPr>
            <a:r>
              <a:rPr lang="en-AU" altLang="en-US" sz="2000" b="1" dirty="0" smtClean="0"/>
              <a:t>b</a:t>
            </a:r>
            <a:r>
              <a:rPr lang="en-AU" altLang="en-US" sz="2000" dirty="0" smtClean="0"/>
              <a:t> </a:t>
            </a:r>
            <a:r>
              <a:rPr lang="en-AU" altLang="en-US" sz="2000" dirty="0"/>
              <a:t>schematic representation of a hypha composed of cells separated by cross walls (septa), all enclosed within a cell wall; </a:t>
            </a:r>
            <a:endParaRPr lang="en-AU" altLang="en-US" sz="2000" dirty="0" smtClean="0"/>
          </a:p>
          <a:p>
            <a:pPr>
              <a:lnSpc>
                <a:spcPts val="2200"/>
              </a:lnSpc>
            </a:pPr>
            <a:r>
              <a:rPr lang="en-AU" altLang="en-US" sz="2000" b="1" dirty="0" smtClean="0"/>
              <a:t>c</a:t>
            </a:r>
            <a:r>
              <a:rPr lang="en-AU" altLang="en-US" sz="2000" dirty="0" smtClean="0"/>
              <a:t> </a:t>
            </a:r>
            <a:r>
              <a:rPr lang="en-AU" altLang="en-US" sz="2000" dirty="0"/>
              <a:t>schematic representation of the cell wall – a layer of chitin that surrounds the cell</a:t>
            </a:r>
          </a:p>
        </p:txBody>
      </p:sp>
    </p:spTree>
    <p:extLst>
      <p:ext uri="{BB962C8B-B14F-4D97-AF65-F5344CB8AC3E}">
        <p14:creationId xmlns:p14="http://schemas.microsoft.com/office/powerpoint/2010/main" val="31987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Compare viruses, bacteria &amp; fungi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28408"/>
              </p:ext>
            </p:extLst>
          </p:nvPr>
        </p:nvGraphicFramePr>
        <p:xfrm>
          <a:off x="2173663" y="2339110"/>
          <a:ext cx="7634289" cy="296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3">
                  <a:extLst>
                    <a:ext uri="{9D8B030D-6E8A-4147-A177-3AD203B41FA5}">
                      <a16:colId xmlns:a16="http://schemas.microsoft.com/office/drawing/2014/main" val="1292494067"/>
                    </a:ext>
                  </a:extLst>
                </a:gridCol>
                <a:gridCol w="2544763">
                  <a:extLst>
                    <a:ext uri="{9D8B030D-6E8A-4147-A177-3AD203B41FA5}">
                      <a16:colId xmlns:a16="http://schemas.microsoft.com/office/drawing/2014/main" val="3057704585"/>
                    </a:ext>
                  </a:extLst>
                </a:gridCol>
                <a:gridCol w="2544763">
                  <a:extLst>
                    <a:ext uri="{9D8B030D-6E8A-4147-A177-3AD203B41FA5}">
                      <a16:colId xmlns:a16="http://schemas.microsoft.com/office/drawing/2014/main" val="313264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Viruses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Bacteria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Fungi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02260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8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52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0C7061A5-E335-4CA4-8363-A59CD2004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/>
              <a:t>Examples of diseases caused by a fungus</a:t>
            </a:r>
          </a:p>
        </p:txBody>
      </p:sp>
      <p:pic>
        <p:nvPicPr>
          <p:cNvPr id="104452" name="Diagram 6">
            <a:extLst>
              <a:ext uri="{FF2B5EF4-FFF2-40B4-BE49-F238E27FC236}">
                <a16:creationId xmlns:a16="http://schemas.microsoft.com/office/drawing/2014/main" id="{30896CF9-74A4-44E4-8D6D-29E8979DEE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447800"/>
            <a:ext cx="90551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55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DF45B4-9518-43C5-A102-20F77785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Life Cycle - Fungi</a:t>
            </a:r>
          </a:p>
        </p:txBody>
      </p:sp>
    </p:spTree>
    <p:extLst>
      <p:ext uri="{BB962C8B-B14F-4D97-AF65-F5344CB8AC3E}">
        <p14:creationId xmlns:p14="http://schemas.microsoft.com/office/powerpoint/2010/main" val="33706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err="1" smtClean="0"/>
              <a:t>Chytridiomycosis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The disease has been detected in all states of Australia and is affecting amphibians worldwide. In WA, the main area affected is the cooler south-west, possibly because the fungus is temperature sensitive. </a:t>
            </a:r>
          </a:p>
          <a:p>
            <a:endParaRPr lang="en-AU" altLang="en-US" dirty="0"/>
          </a:p>
          <a:p>
            <a:r>
              <a:rPr lang="en-AU" altLang="en-US" dirty="0"/>
              <a:t>The disease causes amphibians to die, and at times mortality in a population</a:t>
            </a:r>
            <a:br>
              <a:rPr lang="en-AU" altLang="en-US" dirty="0"/>
            </a:br>
            <a:r>
              <a:rPr lang="en-AU" altLang="en-US" dirty="0"/>
              <a:t>is 100%.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5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3" ma:contentTypeDescription="Create a new document." ma:contentTypeScope="" ma:versionID="99c02e9404b24da29d82897e19dd8156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1f095fc3afc55f1869f5ccd943fb3e8c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B978A-6D72-48C5-9274-F0FF125BB385}">
  <ds:schemaRefs>
    <ds:schemaRef ds:uri="8b1aca62-d085-4da7-a399-d54bef97b08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81ed5ae-0fcf-45ca-9e0f-fbac52cb923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1A23C6-13DA-4C9B-97BE-C9AA85DFB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C82CE4-9CD0-491A-B81C-D268BEF05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349</TotalTime>
  <Words>1019</Words>
  <Application>Microsoft Office PowerPoint</Application>
  <PresentationFormat>Widescreen</PresentationFormat>
  <Paragraphs>115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Arial</vt:lpstr>
      <vt:lpstr>Calibri</vt:lpstr>
      <vt:lpstr>Gill Sans MT</vt:lpstr>
      <vt:lpstr>Impact</vt:lpstr>
      <vt:lpstr>Badge</vt:lpstr>
      <vt:lpstr>Pathogen – Fungi Disease - Chytrid</vt:lpstr>
      <vt:lpstr>Pathogen - Fungi</vt:lpstr>
      <vt:lpstr>Fungi</vt:lpstr>
      <vt:lpstr>Fungi structural features</vt:lpstr>
      <vt:lpstr>Fungi structural features</vt:lpstr>
      <vt:lpstr>Compare viruses, bacteria &amp; fungi</vt:lpstr>
      <vt:lpstr>Examples of diseases caused by a fungus</vt:lpstr>
      <vt:lpstr>Life Cycle - Fungi</vt:lpstr>
      <vt:lpstr>Chytridiomycosis</vt:lpstr>
      <vt:lpstr>Chytridiomycosis</vt:lpstr>
      <vt:lpstr>Chytridiomycosis Fungi Structure</vt:lpstr>
      <vt:lpstr>Chytridiomycosis Fungi Ecology</vt:lpstr>
      <vt:lpstr>PowerPoint Presentation</vt:lpstr>
      <vt:lpstr>PowerPoint Presentation</vt:lpstr>
      <vt:lpstr>Chytridiomycosis life cycle</vt:lpstr>
      <vt:lpstr>PowerPoint Presentation</vt:lpstr>
      <vt:lpstr>Chytridiomycosis  Mode of Transmission </vt:lpstr>
      <vt:lpstr>Chytridiomycosis</vt:lpstr>
      <vt:lpstr>Impact on host</vt:lpstr>
      <vt:lpstr>Impact on host</vt:lpstr>
      <vt:lpstr>PowerPoint Presentation</vt:lpstr>
      <vt:lpstr>Control of Chytridiomycosis – read the resources below </vt:lpstr>
      <vt:lpstr>Control</vt:lpstr>
      <vt:lpstr>Climate change &amp; Chytrid</vt:lpstr>
      <vt:lpstr>PowerPoint Presentation</vt:lpstr>
      <vt:lpstr>Life Cycle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Pathogens and Disease</dc:title>
  <dc:creator>RAYNER Elizabeth [Rossmoyne Senior High School]</dc:creator>
  <cp:lastModifiedBy>RAYNER Elizabeth [Rossmoyne Senior High School]</cp:lastModifiedBy>
  <cp:revision>24</cp:revision>
  <dcterms:created xsi:type="dcterms:W3CDTF">2021-06-24T04:40:22Z</dcterms:created>
  <dcterms:modified xsi:type="dcterms:W3CDTF">2022-06-24T07:22:06Z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